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3" r:id="rId2"/>
    <p:sldId id="261" r:id="rId3"/>
    <p:sldId id="262" r:id="rId4"/>
    <p:sldId id="292" r:id="rId5"/>
    <p:sldId id="288" r:id="rId6"/>
    <p:sldId id="263" r:id="rId7"/>
    <p:sldId id="264" r:id="rId8"/>
    <p:sldId id="265" r:id="rId9"/>
    <p:sldId id="266" r:id="rId10"/>
    <p:sldId id="269" r:id="rId11"/>
    <p:sldId id="289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6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D88B81-7A96-46DF-95FB-FDCEFBCCD3BC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4C50D5-B803-47AF-806A-94F1B582E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hyperlink" Target="http://dic.academic.ru/pictures/enc_medicine/02023242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-perevozki.ru/images/nachinauschi-voditel.png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imc.rkc-74.ru/dlrstore/0/0082abcf-f0d0-301d-9f06-fbd3f333ef00/7403_002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Endocrinology and metabolism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Direction of study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Hypothalamic-pituitary </a:t>
            </a:r>
            <a:r>
              <a:rPr lang="en-US" dirty="0">
                <a:solidFill>
                  <a:srgbClr val="0000FF"/>
                </a:solidFill>
              </a:rPr>
              <a:t>regulation system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83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79053"/>
              </p:ext>
            </p:extLst>
          </p:nvPr>
        </p:nvGraphicFramePr>
        <p:xfrm>
          <a:off x="43132" y="2276872"/>
          <a:ext cx="9144000" cy="331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Hormones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 under normal conditions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Liberins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Stimulate</a:t>
                      </a:r>
                    </a:p>
                    <a:p>
                      <a:pPr algn="ctr"/>
                      <a:r>
                        <a:rPr lang="en-US" sz="1600" dirty="0" smtClean="0"/>
                        <a:t>hormone production</a:t>
                      </a:r>
                    </a:p>
                    <a:p>
                      <a:pPr algn="ctr"/>
                      <a:r>
                        <a:rPr lang="en-US" sz="1600" dirty="0" smtClean="0"/>
                        <a:t>anterior 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Hyperfunction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anterior 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Hypofunction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anterior 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Statins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Brake</a:t>
                      </a:r>
                    </a:p>
                    <a:p>
                      <a:pPr algn="ctr"/>
                      <a:r>
                        <a:rPr lang="en-US" sz="1600" dirty="0" smtClean="0"/>
                        <a:t>hormone production</a:t>
                      </a:r>
                    </a:p>
                    <a:p>
                      <a:pPr algn="ctr"/>
                      <a:r>
                        <a:rPr lang="en-US" sz="1600" dirty="0" smtClean="0"/>
                        <a:t>anterior lobe</a:t>
                      </a:r>
                    </a:p>
                    <a:p>
                      <a:pPr algn="ctr"/>
                      <a:r>
                        <a:rPr lang="en-US" sz="1600" dirty="0" smtClean="0"/>
                        <a:t>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Hypofunction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anterior 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Hyperfunction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anterior pituitary gland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Hypothalamic hormones </a:t>
            </a:r>
            <a:r>
              <a:rPr lang="ru-RU" dirty="0"/>
              <a:t> 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gland pathologies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2132856"/>
            <a:ext cx="45339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pituitary gland can be characterized by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hyperfunction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hypofunction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leads to the occurrence of endocrine diseases. So, as a result of increased secretion, a person may develop gigantism or acromegaly,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Itsenko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-Cushing's disease. Reduced production of biologically active substances causes hypothalamic-pituitary 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insufficiency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:\карликов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725" y="2564904"/>
            <a:ext cx="25304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572000" y="990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8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3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pituitary gland - the lower cerebral appendage, located at the base of the </a:t>
            </a:r>
            <a:r>
              <a:rPr lang="en-US" sz="2000" dirty="0" smtClean="0"/>
              <a:t>brain</a:t>
            </a:r>
            <a:r>
              <a:rPr lang="ru-RU" sz="2000" dirty="0" smtClean="0"/>
              <a:t> </a:t>
            </a:r>
            <a:r>
              <a:rPr lang="en-US" sz="2000" dirty="0" smtClean="0"/>
              <a:t>above </a:t>
            </a:r>
            <a:r>
              <a:rPr lang="en-US" sz="2000" dirty="0"/>
              <a:t>the midbrain in the bone notch - the Turkish saddle</a:t>
            </a:r>
            <a:endParaRPr lang="ru-RU" sz="2000" dirty="0" smtClean="0"/>
          </a:p>
          <a:p>
            <a:pPr>
              <a:lnSpc>
                <a:spcPct val="200000"/>
              </a:lnSpc>
              <a:buNone/>
            </a:pPr>
            <a:r>
              <a:rPr lang="ru-RU" sz="2000" dirty="0" smtClean="0"/>
              <a:t>                              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6840"/>
          </a:xfrm>
        </p:spPr>
        <p:txBody>
          <a:bodyPr/>
          <a:lstStyle/>
          <a:p>
            <a:r>
              <a:rPr lang="en-US" dirty="0">
                <a:latin typeface="+mn-lt"/>
              </a:rPr>
              <a:t>Pituitary</a:t>
            </a:r>
            <a:endParaRPr lang="ru-RU" dirty="0">
              <a:latin typeface="+mn-lt"/>
            </a:endParaRPr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/>
          </a:stretch>
        </p:blipFill>
        <p:spPr bwMode="auto">
          <a:xfrm>
            <a:off x="5652120" y="3340846"/>
            <a:ext cx="3312368" cy="315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948264" y="2924944"/>
            <a:ext cx="864096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The structure of the pituitary gland</a:t>
            </a:r>
            <a:endParaRPr lang="ru-RU" sz="36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2276873"/>
            <a:ext cx="42891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427984" y="2133600"/>
            <a:ext cx="471601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1 - pituitary gland</a:t>
            </a:r>
          </a:p>
          <a:p>
            <a:pPr>
              <a:buNone/>
            </a:pPr>
            <a:r>
              <a:rPr lang="en-US" dirty="0"/>
              <a:t>2 - anterior lobe (adenohypophysis)</a:t>
            </a:r>
          </a:p>
          <a:p>
            <a:pPr>
              <a:buNone/>
            </a:pPr>
            <a:r>
              <a:rPr lang="en-US" dirty="0"/>
              <a:t>3 - tuberous part</a:t>
            </a:r>
          </a:p>
          <a:p>
            <a:pPr>
              <a:buNone/>
            </a:pPr>
            <a:r>
              <a:rPr lang="en-US" dirty="0"/>
              <a:t>4 - intermediate part</a:t>
            </a:r>
          </a:p>
          <a:p>
            <a:pPr>
              <a:buNone/>
            </a:pPr>
            <a:r>
              <a:rPr lang="en-US" dirty="0"/>
              <a:t>5 - distal part</a:t>
            </a:r>
          </a:p>
          <a:p>
            <a:pPr>
              <a:buNone/>
            </a:pPr>
            <a:r>
              <a:rPr lang="en-US" dirty="0"/>
              <a:t>6 - posterior lobe (neurohypophysis)</a:t>
            </a:r>
          </a:p>
          <a:p>
            <a:pPr>
              <a:buNone/>
            </a:pPr>
            <a:r>
              <a:rPr lang="en-US" dirty="0"/>
              <a:t>7 - funnel</a:t>
            </a:r>
          </a:p>
          <a:p>
            <a:pPr>
              <a:buNone/>
            </a:pPr>
            <a:r>
              <a:rPr lang="en-US" dirty="0"/>
              <a:t>8 - nerve lobe</a:t>
            </a:r>
          </a:p>
          <a:p>
            <a:pPr>
              <a:buNone/>
            </a:pPr>
            <a:r>
              <a:rPr lang="en-US" dirty="0"/>
              <a:t>9 - pineal gland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27584" y="494116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3096344" cy="685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Anatomy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16" y="3068960"/>
            <a:ext cx="8389440" cy="3096344"/>
          </a:xfrm>
          <a:solidFill>
            <a:schemeClr val="bg2">
              <a:lumMod val="40000"/>
              <a:lumOff val="60000"/>
            </a:schemeClr>
          </a:solidFill>
          <a:ln/>
        </p:spPr>
        <p:txBody>
          <a:bodyPr/>
          <a:lstStyle/>
          <a:p>
            <a:pPr>
              <a:buNone/>
            </a:pPr>
            <a:r>
              <a:rPr lang="en-US" b="1" i="1" dirty="0">
                <a:solidFill>
                  <a:schemeClr val="tx1"/>
                </a:solidFill>
              </a:rPr>
              <a:t>The pituitary gland is located at the base of the skull, in the groove of the ethmoid bone called the Turkish saddle.</a:t>
            </a: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</a:rPr>
              <a:t>The pituitary gland consists of two lobes - a larger anterior lobe and a smaller posterior lobe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endParaRPr lang="ru-RU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</a:rPr>
              <a:t>(+ intermediate)</a:t>
            </a:r>
            <a:endParaRPr lang="ru-RU" sz="2400" dirty="0"/>
          </a:p>
        </p:txBody>
      </p:sp>
      <p:pic>
        <p:nvPicPr>
          <p:cNvPr id="6149" name="Picture 5" descr="Картинка 14 из 7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2"/>
            <a:ext cx="3614409" cy="2736304"/>
          </a:xfrm>
          <a:prstGeom prst="rect">
            <a:avLst/>
          </a:prstGeom>
          <a:noFill/>
        </p:spPr>
      </p:pic>
      <p:pic>
        <p:nvPicPr>
          <p:cNvPr id="6151" name="Picture 7" descr="Картинка 22 из 74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4104456" cy="2590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764704"/>
            <a:ext cx="216024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800" b="1" kern="0" dirty="0">
                <a:latin typeface="+mj-lt"/>
                <a:ea typeface="+mj-ea"/>
                <a:cs typeface="+mj-cs"/>
              </a:rPr>
              <a:t>Pituitary</a:t>
            </a:r>
            <a:endParaRPr kumimoji="1" lang="ru-RU" sz="2800" b="0" i="0" u="none" strike="noStrike" kern="0" cap="none" spc="0" normalizeH="0" baseline="0" noProof="0" dirty="0">
              <a:ln>
                <a:noFill/>
              </a:ln>
              <a:solidFill>
                <a:srgbClr val="5C230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Картинка 10 из 1007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116632"/>
            <a:ext cx="823571" cy="823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27638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286000"/>
            <a:ext cx="37719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2000" dirty="0"/>
              <a:t>The mass of the pituitary gland in men is about 0.5 g, in women - 0.6 g, and in pregnant women it can increase to 1 g. The transverse size of the pituitary gland is 10-17 mm, anteroposterior - 3-8 mm, vertical - 5-10 mm. Outside, the pituitary gland is covered with a capsule. </a:t>
            </a:r>
            <a:endParaRPr lang="ru-RU" altLang="ru-RU" dirty="0" smtClean="0">
              <a:solidFill>
                <a:srgbClr val="9999FF"/>
              </a:solidFill>
              <a:latin typeface="Comic Sans MS" pitchFamily="66" charset="0"/>
            </a:endParaRPr>
          </a:p>
        </p:txBody>
      </p:sp>
      <p:pic>
        <p:nvPicPr>
          <p:cNvPr id="6" name="Picture 9" descr="I:\Гипоф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size of the 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10826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395536" y="1556792"/>
            <a:ext cx="2232248" cy="4346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rPr lang="en-US" dirty="0"/>
              <a:t>Anterior lobe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dirty="0">
                <a:latin typeface="+mn-lt"/>
              </a:rPr>
              <a:t>Pituitary hormones</a:t>
            </a:r>
            <a:br>
              <a:rPr lang="en-US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635896" y="1556792"/>
            <a:ext cx="2088232" cy="4320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400" dirty="0"/>
              <a:t>intermediate part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732240" y="1556792"/>
            <a:ext cx="2088232" cy="4320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posterior lobe</a:t>
            </a:r>
            <a:endParaRPr lang="ru-RU" sz="2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492896"/>
            <a:ext cx="32403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Growth hormone (STH);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Regulatory: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ACTH (adrenocorticotropic)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TSH (</a:t>
            </a:r>
            <a:r>
              <a:rPr lang="en-US" sz="1600" dirty="0" err="1"/>
              <a:t>thyriotropic</a:t>
            </a:r>
            <a:r>
              <a:rPr lang="en-US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FSH (follicle stimulating)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LH (luteinizing)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LTG (</a:t>
            </a:r>
            <a:r>
              <a:rPr lang="en-US" sz="1600" dirty="0" err="1"/>
              <a:t>lactagenic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707904" y="2348880"/>
            <a:ext cx="2880320" cy="7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Intermedin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(melanocyte-stimulating)</a:t>
            </a:r>
            <a:endParaRPr lang="ru-RU" sz="16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32240" y="2420888"/>
            <a:ext cx="1968809" cy="7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5000"/>
              </a:lnSpc>
            </a:pPr>
            <a:r>
              <a:rPr lang="en-US" sz="1600" dirty="0"/>
              <a:t>Vasopressin (ADH)</a:t>
            </a:r>
          </a:p>
          <a:p>
            <a:pPr>
              <a:lnSpc>
                <a:spcPct val="145000"/>
              </a:lnSpc>
            </a:pPr>
            <a:r>
              <a:rPr lang="en-US" sz="1600" dirty="0"/>
              <a:t>Oxytocin</a:t>
            </a:r>
            <a:endParaRPr lang="ru-RU" sz="1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331640" y="2060848"/>
            <a:ext cx="72008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060848"/>
            <a:ext cx="72008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96336" y="2060848"/>
            <a:ext cx="6362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755576" y="2247900"/>
            <a:ext cx="571647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8200"/>
          </a:xfrm>
        </p:spPr>
        <p:txBody>
          <a:bodyPr/>
          <a:lstStyle/>
          <a:p>
            <a:r>
              <a:rPr lang="en-US" dirty="0">
                <a:latin typeface="+mn-lt"/>
              </a:rPr>
              <a:t>Pituitary functions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033238"/>
              </p:ext>
            </p:extLst>
          </p:nvPr>
        </p:nvGraphicFramePr>
        <p:xfrm>
          <a:off x="0" y="1988839"/>
          <a:ext cx="914400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26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Hormones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 under normal conditions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7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Growth hormone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Ensuring growth</a:t>
                      </a:r>
                    </a:p>
                    <a:p>
                      <a:pPr algn="ctr"/>
                      <a:r>
                        <a:rPr lang="en-US" sz="1600" dirty="0" smtClean="0"/>
                        <a:t>organism in a young</a:t>
                      </a:r>
                    </a:p>
                    <a:p>
                      <a:pPr algn="ctr"/>
                      <a:r>
                        <a:rPr lang="en-US" sz="1600" dirty="0" smtClean="0"/>
                        <a:t>age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 young age</a:t>
                      </a:r>
                    </a:p>
                    <a:p>
                      <a:pPr algn="ctr"/>
                      <a:r>
                        <a:rPr lang="en-US" sz="1600" dirty="0" smtClean="0"/>
                        <a:t>causes gigantism,</a:t>
                      </a:r>
                    </a:p>
                    <a:p>
                      <a:pPr algn="ctr"/>
                      <a:r>
                        <a:rPr lang="en-US" sz="1600" dirty="0" smtClean="0"/>
                        <a:t>in adults - overgrowth,</a:t>
                      </a:r>
                    </a:p>
                    <a:p>
                      <a:pPr algn="ctr"/>
                      <a:r>
                        <a:rPr lang="en-US" sz="1600" dirty="0" smtClean="0"/>
                        <a:t>enlargement of body parts - acromegaly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Retains growth - dwarfism;</a:t>
                      </a:r>
                    </a:p>
                    <a:p>
                      <a:pPr algn="ctr"/>
                      <a:r>
                        <a:rPr lang="en-US" sz="1600" dirty="0" smtClean="0"/>
                        <a:t>body proportions and</a:t>
                      </a:r>
                    </a:p>
                    <a:p>
                      <a:pPr algn="ctr"/>
                      <a:r>
                        <a:rPr lang="en-US" sz="1600" dirty="0" smtClean="0"/>
                        <a:t>mental development -</a:t>
                      </a:r>
                    </a:p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5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ACTH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TSH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FSH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LH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LTG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Regulate</a:t>
                      </a:r>
                    </a:p>
                    <a:p>
                      <a:pPr algn="ctr"/>
                      <a:r>
                        <a:rPr lang="en-US" sz="1600" dirty="0" smtClean="0"/>
                        <a:t>activity</a:t>
                      </a:r>
                    </a:p>
                    <a:p>
                      <a:pPr algn="ctr"/>
                      <a:r>
                        <a:rPr lang="en-US" sz="1600" dirty="0" smtClean="0"/>
                        <a:t>adrenal cortex,</a:t>
                      </a:r>
                    </a:p>
                    <a:p>
                      <a:pPr algn="ctr"/>
                      <a:r>
                        <a:rPr lang="en-US" sz="1600" dirty="0" smtClean="0"/>
                        <a:t>Thyroid gland,</a:t>
                      </a:r>
                    </a:p>
                    <a:p>
                      <a:pPr algn="ctr"/>
                      <a:r>
                        <a:rPr lang="en-US" sz="1600" dirty="0" smtClean="0"/>
                        <a:t>gonads,</a:t>
                      </a:r>
                    </a:p>
                    <a:p>
                      <a:pPr algn="ctr"/>
                      <a:r>
                        <a:rPr lang="en-US" sz="1600" dirty="0" smtClean="0"/>
                        <a:t>genitals,</a:t>
                      </a:r>
                    </a:p>
                    <a:p>
                      <a:pPr algn="ctr"/>
                      <a:r>
                        <a:rPr lang="en-US" sz="1600" dirty="0" smtClean="0"/>
                        <a:t>lactation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Strengthening activities</a:t>
                      </a:r>
                    </a:p>
                    <a:p>
                      <a:pPr algn="ctr"/>
                      <a:r>
                        <a:rPr lang="en-US" sz="1600" dirty="0" smtClean="0"/>
                        <a:t>listed glands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Weakening of activity</a:t>
                      </a:r>
                    </a:p>
                    <a:p>
                      <a:pPr algn="ctr"/>
                      <a:r>
                        <a:rPr lang="en-US" sz="1600" dirty="0" smtClean="0"/>
                        <a:t>listed glands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6221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Anterior pituitary hormones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12421"/>
              </p:ext>
            </p:extLst>
          </p:nvPr>
        </p:nvGraphicFramePr>
        <p:xfrm>
          <a:off x="0" y="1412776"/>
          <a:ext cx="9144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Hormones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posterior lobe</a:t>
                      </a:r>
                      <a:endParaRPr lang="ru-RU" sz="1800" dirty="0" smtClean="0"/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 under normal conditions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96">
                <a:tc>
                  <a:txBody>
                    <a:bodyPr/>
                    <a:lstStyle/>
                    <a:p>
                      <a:pPr>
                        <a:lnSpc>
                          <a:spcPct val="145000"/>
                        </a:lnSpc>
                      </a:pPr>
                      <a:r>
                        <a:rPr lang="en-US" sz="1800" dirty="0" smtClean="0"/>
                        <a:t>Vasopressin (ADH)</a:t>
                      </a:r>
                    </a:p>
                    <a:p>
                      <a:pPr>
                        <a:lnSpc>
                          <a:spcPct val="145000"/>
                        </a:lnSpc>
                      </a:pPr>
                      <a:r>
                        <a:rPr lang="en-US" sz="1800" dirty="0" smtClean="0"/>
                        <a:t>Oxytocin</a:t>
                      </a:r>
                      <a:endParaRPr lang="ru-RU" sz="18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Regulates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musculature </a:t>
                      </a:r>
                      <a:r>
                        <a:rPr lang="en-US" sz="1600" dirty="0" smtClean="0"/>
                        <a:t>and blood vessels</a:t>
                      </a:r>
                    </a:p>
                    <a:p>
                      <a:pPr algn="ctr"/>
                      <a:r>
                        <a:rPr lang="en-US" sz="1600" dirty="0" smtClean="0"/>
                        <a:t>uterus.</a:t>
                      </a:r>
                    </a:p>
                    <a:p>
                      <a:pPr algn="ctr"/>
                      <a:r>
                        <a:rPr lang="en-US" sz="1600" dirty="0" smtClean="0"/>
                        <a:t>Water reabsorption</a:t>
                      </a:r>
                    </a:p>
                    <a:p>
                      <a:pPr algn="ctr"/>
                      <a:r>
                        <a:rPr lang="en-US" sz="1600" dirty="0" smtClean="0"/>
                        <a:t>in the kidney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Decrease</a:t>
                      </a:r>
                    </a:p>
                    <a:p>
                      <a:pPr algn="ctr"/>
                      <a:r>
                        <a:rPr lang="en-US" sz="1600" dirty="0" smtClean="0"/>
                        <a:t>fluid excretion</a:t>
                      </a:r>
                    </a:p>
                    <a:p>
                      <a:pPr algn="ctr"/>
                      <a:r>
                        <a:rPr lang="en-US" sz="1600" dirty="0" smtClean="0"/>
                        <a:t>with urine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Magnification</a:t>
                      </a:r>
                    </a:p>
                    <a:p>
                      <a:pPr algn="ctr"/>
                      <a:r>
                        <a:rPr lang="en-US" sz="1600" dirty="0" smtClean="0"/>
                        <a:t>fluid excretion</a:t>
                      </a:r>
                    </a:p>
                    <a:p>
                      <a:pPr algn="ctr"/>
                      <a:r>
                        <a:rPr lang="en-US" sz="1600" dirty="0" smtClean="0"/>
                        <a:t>with urine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8660"/>
            <a:ext cx="9144000" cy="9807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Hormones of the posterior and middle lobe of the pituitary gland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14033"/>
              </p:ext>
            </p:extLst>
          </p:nvPr>
        </p:nvGraphicFramePr>
        <p:xfrm>
          <a:off x="0" y="4221088"/>
          <a:ext cx="9144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smtClean="0"/>
                        <a:t>intermediate part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 under normal conditions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Intermedin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Distribution</a:t>
                      </a:r>
                    </a:p>
                    <a:p>
                      <a:pPr algn="ctr"/>
                      <a:r>
                        <a:rPr lang="en-US" sz="1600" dirty="0" smtClean="0"/>
                        <a:t>pigment in the skin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Increased pigmentation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Reduction of pigmentation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1506</TotalTime>
  <Words>498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Comic Sans MS</vt:lpstr>
      <vt:lpstr>Times New Roman</vt:lpstr>
      <vt:lpstr>Wingdings</vt:lpstr>
      <vt:lpstr>Твердый переплет</vt:lpstr>
      <vt:lpstr>Презентация PowerPoint</vt:lpstr>
      <vt:lpstr>Pituitary</vt:lpstr>
      <vt:lpstr>The structure of the pituitary gland</vt:lpstr>
      <vt:lpstr>Anatomy</vt:lpstr>
      <vt:lpstr>The size of the pituitary gland</vt:lpstr>
      <vt:lpstr>Pituitary hormones </vt:lpstr>
      <vt:lpstr>Pituitary functions</vt:lpstr>
      <vt:lpstr>Anterior pituitary hormones</vt:lpstr>
      <vt:lpstr>Hormones of the posterior and middle lobe of the pituitary gland</vt:lpstr>
      <vt:lpstr>Hypothalamic hormones  </vt:lpstr>
      <vt:lpstr>Pituitary gland pathologies</vt:lpstr>
      <vt:lpstr>Презентация PowerPoint</vt:lpstr>
    </vt:vector>
  </TitlesOfParts>
  <Company>AHG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ЖЕЛЕЗЫ   ВНУТРЕННЕЙ СЕКРЕЦИИ</dc:title>
  <dc:creator>boyadzhan.gg</dc:creator>
  <cp:lastModifiedBy>Нури</cp:lastModifiedBy>
  <cp:revision>127</cp:revision>
  <dcterms:created xsi:type="dcterms:W3CDTF">2014-04-22T09:36:12Z</dcterms:created>
  <dcterms:modified xsi:type="dcterms:W3CDTF">2021-01-25T12:16:02Z</dcterms:modified>
</cp:coreProperties>
</file>